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8" r:id="rId2"/>
    <p:sldId id="259" r:id="rId3"/>
    <p:sldId id="260" r:id="rId4"/>
    <p:sldId id="261" r:id="rId5"/>
    <p:sldId id="262" r:id="rId6"/>
    <p:sldId id="263" r:id="rId7"/>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5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9CCAFE-21EC-4A0E-B2CA-997E61938CFC}" type="datetimeFigureOut">
              <a:rPr lang="en-US" smtClean="0"/>
              <a:t>1/26/2017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323647-F6FE-48F4-8F7C-BE43F291FC5F}" type="slidenum">
              <a:rPr lang="en-US" smtClean="0"/>
              <a:t>‹#›</a:t>
            </a:fld>
            <a:endParaRPr lang="en-US"/>
          </a:p>
        </p:txBody>
      </p:sp>
    </p:spTree>
    <p:extLst>
      <p:ext uri="{BB962C8B-B14F-4D97-AF65-F5344CB8AC3E}">
        <p14:creationId xmlns:p14="http://schemas.microsoft.com/office/powerpoint/2010/main" val="3150785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9DF4919B-4047-4DB1-8B39-23A42AEBA556}" type="datetimeFigureOut">
              <a:rPr lang="hu-HU" smtClean="0"/>
              <a:t>2017.01.26.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DF4919B-4047-4DB1-8B39-23A42AEBA556}" type="datetimeFigureOut">
              <a:rPr lang="hu-HU" smtClean="0"/>
              <a:t>2017.01.26.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DF4919B-4047-4DB1-8B39-23A42AEBA556}" type="datetimeFigureOut">
              <a:rPr lang="hu-HU" smtClean="0"/>
              <a:t>2017.01.26.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DF4919B-4047-4DB1-8B39-23A42AEBA556}" type="datetimeFigureOut">
              <a:rPr lang="hu-HU" smtClean="0"/>
              <a:t>2017.01.26.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9DF4919B-4047-4DB1-8B39-23A42AEBA556}" type="datetimeFigureOut">
              <a:rPr lang="hu-HU" smtClean="0"/>
              <a:t>2017.01.26.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9DF4919B-4047-4DB1-8B39-23A42AEBA556}" type="datetimeFigureOut">
              <a:rPr lang="hu-HU" smtClean="0"/>
              <a:t>2017.01.26.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9DF4919B-4047-4DB1-8B39-23A42AEBA556}" type="datetimeFigureOut">
              <a:rPr lang="hu-HU" smtClean="0"/>
              <a:t>2017.01.26.</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9DF4919B-4047-4DB1-8B39-23A42AEBA556}" type="datetimeFigureOut">
              <a:rPr lang="hu-HU" smtClean="0"/>
              <a:t>2017.01.26.</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DF4919B-4047-4DB1-8B39-23A42AEBA556}" type="datetimeFigureOut">
              <a:rPr lang="hu-HU" smtClean="0"/>
              <a:t>2017.01.26.</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DF4919B-4047-4DB1-8B39-23A42AEBA556}" type="datetimeFigureOut">
              <a:rPr lang="hu-HU" smtClean="0"/>
              <a:t>2017.01.26.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DF4919B-4047-4DB1-8B39-23A42AEBA556}" type="datetimeFigureOut">
              <a:rPr lang="hu-HU" smtClean="0"/>
              <a:t>2017.01.26.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4919B-4047-4DB1-8B39-23A42AEBA556}" type="datetimeFigureOut">
              <a:rPr lang="hu-HU" smtClean="0"/>
              <a:t>2017.01.26.</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50ADBC-3396-4FFB-9E58-A6AB70DCADD4}" type="slidenum">
              <a:rPr lang="hu-HU" smtClean="0"/>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294" y="4524887"/>
            <a:ext cx="8432441" cy="821311"/>
          </a:xfrm>
        </p:spPr>
        <p:txBody>
          <a:bodyPr>
            <a:normAutofit fontScale="90000"/>
          </a:bodyPr>
          <a:lstStyle/>
          <a:p>
            <a:r>
              <a:rPr lang="ka-GE" sz="2800" b="1" dirty="0" smtClean="0"/>
              <a:t>საბოლოო ანგარიშის სამუშაო ვერსიის განხილვა </a:t>
            </a:r>
            <a:r>
              <a:rPr lang="en-US" sz="2800" b="1" dirty="0" smtClean="0"/>
              <a:t>– </a:t>
            </a:r>
            <a:r>
              <a:rPr lang="ka-GE" sz="2800" b="1" dirty="0" smtClean="0"/>
              <a:t>რეკომენდაციები </a:t>
            </a:r>
            <a:r>
              <a:rPr lang="en-US" sz="2800" b="1" dirty="0" smtClean="0"/>
              <a:t> </a:t>
            </a:r>
            <a:r>
              <a:rPr lang="en-GB" sz="2800" b="1" dirty="0" smtClean="0"/>
              <a:t/>
            </a:r>
            <a:br>
              <a:rPr lang="en-GB" sz="2800" b="1" dirty="0" smtClean="0"/>
            </a:br>
            <a:r>
              <a:rPr lang="en-GB" sz="2800" b="1" dirty="0" smtClean="0"/>
              <a:t> </a:t>
            </a:r>
            <a:r>
              <a:rPr lang="en-GB" sz="2800" i="1" dirty="0"/>
              <a:t>(</a:t>
            </a:r>
            <a:r>
              <a:rPr lang="ka-GE" sz="2800" i="1" dirty="0"/>
              <a:t>აგვისტო </a:t>
            </a:r>
            <a:r>
              <a:rPr lang="en-GB" sz="2800" i="1" dirty="0"/>
              <a:t>2015 – </a:t>
            </a:r>
            <a:r>
              <a:rPr lang="ka-GE" sz="2800" i="1" dirty="0"/>
              <a:t>იანვარი </a:t>
            </a:r>
            <a:r>
              <a:rPr lang="en-GB" sz="2800" i="1" dirty="0"/>
              <a:t>2017</a:t>
            </a:r>
            <a:r>
              <a:rPr lang="en-GB" sz="2800" b="1" dirty="0"/>
              <a:t>)</a:t>
            </a:r>
            <a:r>
              <a:rPr lang="hu-HU" sz="2800" b="1" dirty="0"/>
              <a:t/>
            </a:r>
            <a:br>
              <a:rPr lang="hu-HU" sz="2800" b="1" dirty="0"/>
            </a:br>
            <a:r>
              <a:rPr lang="en-US" sz="2400" dirty="0"/>
              <a:t/>
            </a:r>
            <a:br>
              <a:rPr lang="en-US" sz="2400" dirty="0"/>
            </a:br>
            <a:r>
              <a:rPr lang="ka-GE" sz="2800" dirty="0" smtClean="0"/>
              <a:t>ევროკავშირის </a:t>
            </a:r>
            <a:r>
              <a:rPr lang="ka-GE" sz="2800" dirty="0"/>
              <a:t>დაძმობილების პროექტი „დასაქმების ხელშეწყობის სამსახურის შესაძლებლობების განვითარება საქართველოში“ </a:t>
            </a:r>
            <a:r>
              <a:rPr lang="en-US" sz="3100" dirty="0"/>
              <a:t/>
            </a:r>
            <a:br>
              <a:rPr lang="en-US" sz="3100" dirty="0"/>
            </a:br>
            <a:r>
              <a:rPr lang="en-US" sz="3100" dirty="0"/>
              <a:t> </a:t>
            </a:r>
            <a:br>
              <a:rPr lang="en-US" sz="3100" dirty="0"/>
            </a:br>
            <a:endParaRPr lang="en-US" sz="3100" dirty="0"/>
          </a:p>
        </p:txBody>
      </p:sp>
      <p:pic>
        <p:nvPicPr>
          <p:cNvPr id="1026" name="Picture 2" descr="drapeau+map_fla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2" y="4764"/>
            <a:ext cx="9140428" cy="309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686131" y="6175436"/>
            <a:ext cx="3207487" cy="369332"/>
          </a:xfrm>
          <a:prstGeom prst="rect">
            <a:avLst/>
          </a:prstGeom>
          <a:noFill/>
        </p:spPr>
        <p:txBody>
          <a:bodyPr wrap="square" rtlCol="0">
            <a:spAutoFit/>
          </a:bodyPr>
          <a:lstStyle/>
          <a:p>
            <a:r>
              <a:rPr lang="ka-GE" dirty="0" smtClean="0"/>
              <a:t>თბილისი, </a:t>
            </a:r>
            <a:r>
              <a:rPr lang="en-US" dirty="0" smtClean="0"/>
              <a:t>26</a:t>
            </a:r>
            <a:r>
              <a:rPr lang="ka-GE" dirty="0" smtClean="0"/>
              <a:t> იანვარი, </a:t>
            </a:r>
            <a:r>
              <a:rPr lang="en-US" dirty="0" smtClean="0"/>
              <a:t>2017</a:t>
            </a:r>
            <a:endParaRPr lang="en-US" dirty="0"/>
          </a:p>
        </p:txBody>
      </p:sp>
      <p:pic>
        <p:nvPicPr>
          <p:cNvPr id="6" name="Picture 5"/>
          <p:cNvPicPr>
            <a:picLocks noChangeAspect="1"/>
          </p:cNvPicPr>
          <p:nvPr/>
        </p:nvPicPr>
        <p:blipFill>
          <a:blip r:embed="rId3"/>
          <a:stretch>
            <a:fillRect/>
          </a:stretch>
        </p:blipFill>
        <p:spPr>
          <a:xfrm>
            <a:off x="7744835" y="3429000"/>
            <a:ext cx="1081826" cy="1181352"/>
          </a:xfrm>
          <a:prstGeom prst="rect">
            <a:avLst/>
          </a:prstGeom>
        </p:spPr>
      </p:pic>
      <p:pic>
        <p:nvPicPr>
          <p:cNvPr id="7" name="Picture 6"/>
          <p:cNvPicPr>
            <a:picLocks noChangeAspect="1"/>
          </p:cNvPicPr>
          <p:nvPr/>
        </p:nvPicPr>
        <p:blipFill>
          <a:blip r:embed="rId4"/>
          <a:stretch>
            <a:fillRect/>
          </a:stretch>
        </p:blipFill>
        <p:spPr>
          <a:xfrm>
            <a:off x="188961" y="6158514"/>
            <a:ext cx="2337515" cy="730425"/>
          </a:xfrm>
          <a:prstGeom prst="rect">
            <a:avLst/>
          </a:prstGeom>
        </p:spPr>
      </p:pic>
    </p:spTree>
    <p:extLst>
      <p:ext uri="{BB962C8B-B14F-4D97-AF65-F5344CB8AC3E}">
        <p14:creationId xmlns:p14="http://schemas.microsoft.com/office/powerpoint/2010/main" val="1645845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მთავარი დასკვნა </a:t>
            </a:r>
            <a:r>
              <a:rPr lang="en-US" dirty="0" smtClean="0"/>
              <a:t> </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ka-GE" dirty="0" smtClean="0"/>
              <a:t>მომსახურების ახალი მოდელის საფუძველზე, ბენეფიციარ მხარეს გააჩნია კარგი შესაძლებლობა, რომ დაიწყოს დასაქმების სახელმწიფო ეროვნული სისტემის განვითარების პროცესი. </a:t>
            </a:r>
            <a:r>
              <a:rPr lang="ka-GE" b="1" dirty="0" smtClean="0"/>
              <a:t>უპირველესი მიზანი უნდა იყოს მომსახურების გაწევა დამსაქმებლებისათვის, ვაკანსიების მნიშვნელოვანი რაოდენობის შეგროვება და გამოქვეყნება. </a:t>
            </a:r>
            <a:r>
              <a:rPr lang="ka-GE" dirty="0" smtClean="0"/>
              <a:t>ეს ასე არ იყო პილოტურ პროექტამდე, დასაქმების ხელშეწყობის სამსახურის ბრენდი არ იყო ნაცნობი ქართული კომპანიებისა და სამუშაოს მაძიებლებისათვის. აღნიშნული სიტუაცია გაუმჯობესდა პროექტის განხორციელების პერიოდის განმავლობაში. დასაქმების პროგრამების დეპარტამენტის და თბილისის ადგილობრივი ოფისების ძირითად თანამშრომლებს ჩაუტარდათ დიდი მოცულობის ტრენინგები. </a:t>
            </a:r>
            <a:endParaRPr lang="en-US" dirty="0"/>
          </a:p>
        </p:txBody>
      </p:sp>
    </p:spTree>
    <p:extLst>
      <p:ext uri="{BB962C8B-B14F-4D97-AF65-F5344CB8AC3E}">
        <p14:creationId xmlns:p14="http://schemas.microsoft.com/office/powerpoint/2010/main" val="2483632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t>2</a:t>
            </a:r>
            <a:r>
              <a:rPr lang="ka-GE" sz="3600" b="1" dirty="0" smtClean="0"/>
              <a:t>თ</a:t>
            </a:r>
            <a:r>
              <a:rPr lang="en-GB" sz="3600" b="1" dirty="0" smtClean="0"/>
              <a:t> </a:t>
            </a:r>
            <a:r>
              <a:rPr lang="en-GB" sz="3600" b="1" dirty="0"/>
              <a:t>– </a:t>
            </a:r>
            <a:r>
              <a:rPr lang="ka-GE" sz="3600" b="1" dirty="0" smtClean="0"/>
              <a:t>რეკომენდაციები</a:t>
            </a:r>
            <a:r>
              <a:rPr lang="en-GB" sz="3600" b="1" dirty="0" smtClean="0"/>
              <a:t>: </a:t>
            </a:r>
            <a:r>
              <a:rPr lang="ka-GE" sz="3600" b="1" dirty="0" smtClean="0"/>
              <a:t>მიღებული ცოდნა </a:t>
            </a:r>
            <a:r>
              <a:rPr lang="en-GB" sz="3600" b="1" dirty="0" smtClean="0"/>
              <a:t>#1</a:t>
            </a:r>
            <a:r>
              <a:rPr lang="en-US" dirty="0"/>
              <a:t/>
            </a:r>
            <a:br>
              <a:rPr lang="en-US" dirty="0"/>
            </a:br>
            <a:endParaRPr lang="en-US" dirty="0"/>
          </a:p>
        </p:txBody>
      </p:sp>
      <p:sp>
        <p:nvSpPr>
          <p:cNvPr id="3" name="Content Placeholder 2"/>
          <p:cNvSpPr>
            <a:spLocks noGrp="1"/>
          </p:cNvSpPr>
          <p:nvPr>
            <p:ph idx="1"/>
          </p:nvPr>
        </p:nvSpPr>
        <p:spPr>
          <a:xfrm>
            <a:off x="457200" y="980728"/>
            <a:ext cx="8229600" cy="5616624"/>
          </a:xfrm>
        </p:spPr>
        <p:txBody>
          <a:bodyPr>
            <a:normAutofit fontScale="40000" lnSpcReduction="20000"/>
          </a:bodyPr>
          <a:lstStyle/>
          <a:p>
            <a:pPr lvl="0" algn="just"/>
            <a:r>
              <a:rPr lang="ka-GE" dirty="0" smtClean="0"/>
              <a:t>მომსახურების ახალი მოდელის პილოტური პროექტის დადებითი შედეგების საფუძველზე, ამ მოდელის დანერგვა ქვეყნის მასშტაბით უნდა წარმოადგენდეს მაღალი დონის პრიორიტეტს სააგენტოსათვის/სამინისტროსათვის და ფოკუსირებული იყოს შემდეგზე:</a:t>
            </a:r>
            <a:endParaRPr lang="en-US" dirty="0"/>
          </a:p>
          <a:p>
            <a:pPr lvl="1"/>
            <a:r>
              <a:rPr lang="ka-GE" dirty="0" smtClean="0"/>
              <a:t>სააგენტოს/დასაქმების პროგრამების დეპარტამენტის </a:t>
            </a:r>
            <a:r>
              <a:rPr lang="ka-GE" b="1" dirty="0" smtClean="0"/>
              <a:t>შესაძლებლობების განვითარება</a:t>
            </a:r>
            <a:r>
              <a:rPr lang="ka-GE" dirty="0" smtClean="0"/>
              <a:t> და ასევე </a:t>
            </a:r>
            <a:r>
              <a:rPr lang="ka-GE" b="1" dirty="0" smtClean="0"/>
              <a:t>რეგიონული დონის ადამიანური რესურსების</a:t>
            </a:r>
            <a:r>
              <a:rPr lang="ka-GE" dirty="0" smtClean="0"/>
              <a:t> შესაძლებლობების </a:t>
            </a:r>
            <a:r>
              <a:rPr lang="ka-GE" dirty="0"/>
              <a:t>განვითარება. შესაძლებლობების </a:t>
            </a:r>
            <a:r>
              <a:rPr lang="ka-GE" dirty="0" smtClean="0"/>
              <a:t>შემდგომი განვითარება აუცილებელია საწყის ეტაპზე მყოფი მომსახურების ახალი მოდელისათვის თვალყურის მიდევნებისათვის და ინსტიტუციონალური რეფორმის გეგმის სათანადო ცვლილებისათვის, ქვეყნის რეალობისა და საჭიროებების შესაბამისად, მაგრამ ასევე დასაქმების სახელმწიფო სისტემის სტანდარტებისა და პრაქტიკის გათვალისწინებით. შესაძლებელია სააგენტოს </a:t>
            </a:r>
            <a:r>
              <a:rPr lang="ka-GE" dirty="0"/>
              <a:t>(დაძმობილების ამ პროექტის ფარგლებში დატრენინგებული) </a:t>
            </a:r>
            <a:r>
              <a:rPr lang="ka-GE" dirty="0" smtClean="0"/>
              <a:t>14 ტრენერის გამოყენება, პროფესიონალური შიდა რესურსის სახით, სააგენტოს იმ თანამშრომელთა ტრენინგისათვის, რომლებიც მუშაობენ დასაქმების მომსახურებაზე ქვეყნის მასშტაბით. </a:t>
            </a:r>
            <a:endParaRPr lang="en-US" dirty="0"/>
          </a:p>
          <a:p>
            <a:pPr lvl="1"/>
            <a:r>
              <a:rPr lang="ka-GE" b="1" dirty="0" smtClean="0"/>
              <a:t>დასაქმების შესახებ კანონის </a:t>
            </a:r>
            <a:r>
              <a:rPr lang="ka-GE" dirty="0" smtClean="0"/>
              <a:t>შემუშავება და დამტკიცება, რათა მოხდეს იურიდული ჩარჩოების უზრუნველყოფა დასაქმების პოლიტიკისა და დასაქმების კომპლექსური მომსახურებისათვის. </a:t>
            </a:r>
            <a:endParaRPr lang="en-US" dirty="0"/>
          </a:p>
          <a:p>
            <a:pPr lvl="1"/>
            <a:r>
              <a:rPr lang="ka-GE" dirty="0" smtClean="0"/>
              <a:t>დასაქმების მომსახურების</a:t>
            </a:r>
            <a:r>
              <a:rPr lang="ka-GE" b="1" dirty="0" smtClean="0"/>
              <a:t> ხარისხის უზრუნველყოფის</a:t>
            </a:r>
            <a:r>
              <a:rPr lang="ka-GE" dirty="0" smtClean="0"/>
              <a:t> და იმ ადამიანების </a:t>
            </a:r>
            <a:r>
              <a:rPr lang="ka-GE" b="1" dirty="0" smtClean="0"/>
              <a:t>საშუალო და მაღალი დონის მენეჯმენტის </a:t>
            </a:r>
            <a:r>
              <a:rPr lang="ka-GE" dirty="0" smtClean="0"/>
              <a:t>მენეჯმენტის პრაქტიკის შემდგომი განვითარება, რომლებიც მუშაობენ დასაქმების საკითხებზე (ცენტრალურ და რეგიონალურ დონეებზე). </a:t>
            </a:r>
          </a:p>
          <a:p>
            <a:pPr lvl="1"/>
            <a:r>
              <a:rPr lang="ka-GE" b="1" dirty="0" smtClean="0"/>
              <a:t>ადამიანური რესურსების </a:t>
            </a:r>
            <a:r>
              <a:rPr lang="ka-GE" dirty="0" smtClean="0"/>
              <a:t>ადეკვატურობის, მაგრამ ასევე ხარისხის უზრუნველყოფა: დასაქმების სახელმწიფო სისტემა მოითხოვს სპეციალიზებულ უნარებს და მას უნდა შეეძლოს, რომ მოიზიდოს და შეინარჩუნოს მაღალი კომპეტენციისა და კვალიფიკაციის მქონე პერსონალი. სააგენტოს/დეპარტამენტის ამჟამად არსებული რესურსები არ არის საკმარისი მომსახურების ახალი მოდელის </a:t>
            </a:r>
            <a:r>
              <a:rPr lang="ka-GE" dirty="0"/>
              <a:t>მთელი ქვეყნის მასშტაბით</a:t>
            </a:r>
            <a:r>
              <a:rPr lang="ka-GE" dirty="0" smtClean="0"/>
              <a:t> ეფექტური დანერგვისათვის. აუცილებელია როგორც სააგენტოს - დეპარტამენტის, ასევე რეგიონული ოფისების გაძლიერება, ადეკვატური და საკმარისი პერსონალის არსებობის თვალსაზრისით, რომელიც იმუშავებს </a:t>
            </a:r>
            <a:r>
              <a:rPr lang="ka-GE" b="1" dirty="0" smtClean="0"/>
              <a:t>მხოლოდ </a:t>
            </a:r>
            <a:r>
              <a:rPr lang="ka-GE" dirty="0" smtClean="0"/>
              <a:t>დასაქმების მომსახურების მიწოდებაზე და არ მოუწევს მუშაობა შერეული ამოცანებისა და მოვალეობების პორტფოლიოსთან, რაც დაკავშრებულია სააგენტოს სხვადასხვა კომპონენტებთან, ანუ ჯანდაცვა, ბავშვებზე ზრუნვა, დასაქმება და ა. შ. </a:t>
            </a:r>
            <a:endParaRPr lang="en-US" dirty="0"/>
          </a:p>
          <a:p>
            <a:pPr lvl="1"/>
            <a:r>
              <a:rPr lang="ka-GE" b="1" dirty="0" smtClean="0"/>
              <a:t>კარიერის დაგეგმვა ზრდასრული ადამიანებისათვის </a:t>
            </a:r>
            <a:r>
              <a:rPr lang="ka-GE" dirty="0" smtClean="0"/>
              <a:t>უნდა გახდეს მომსახურების ახალი მოდელის ნაწილი და საჭიროა ეროვნული სახელმძღვანელო წესების შემუშავება, ხოლო კარიერის კონსულტანტებს ასევე სჭირდებათ აღჭურვა შესაბამისი პროფესიული ინსტრუმენტებით. </a:t>
            </a:r>
            <a:endParaRPr lang="en-US" dirty="0"/>
          </a:p>
          <a:p>
            <a:pPr lvl="1"/>
            <a:r>
              <a:rPr lang="ka-GE" dirty="0" smtClean="0"/>
              <a:t>შემდგომი მუშაობა უნდა დაეთმოს </a:t>
            </a:r>
            <a:r>
              <a:rPr lang="ka-GE" b="1" dirty="0" smtClean="0"/>
              <a:t>შრომის ბაზრის აქტიური ზომების პრაქტიკას</a:t>
            </a:r>
            <a:r>
              <a:rPr lang="ka-GE" dirty="0" smtClean="0"/>
              <a:t> და საჭიროა </a:t>
            </a:r>
            <a:r>
              <a:rPr lang="ka-GE" b="1" dirty="0" smtClean="0"/>
              <a:t>ეროვნული სახელმძღვანელო წესების</a:t>
            </a:r>
            <a:r>
              <a:rPr lang="ka-GE" dirty="0" smtClean="0"/>
              <a:t> შემუშავება. </a:t>
            </a:r>
            <a:endParaRPr lang="en-US" dirty="0"/>
          </a:p>
          <a:p>
            <a:endParaRPr lang="en-US" dirty="0"/>
          </a:p>
        </p:txBody>
      </p:sp>
    </p:spTree>
    <p:extLst>
      <p:ext uri="{BB962C8B-B14F-4D97-AF65-F5344CB8AC3E}">
        <p14:creationId xmlns:p14="http://schemas.microsoft.com/office/powerpoint/2010/main" val="670996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endParaRPr lang="en-US" dirty="0"/>
          </a:p>
        </p:txBody>
      </p:sp>
      <p:sp>
        <p:nvSpPr>
          <p:cNvPr id="3" name="Content Placeholder 2"/>
          <p:cNvSpPr>
            <a:spLocks noGrp="1"/>
          </p:cNvSpPr>
          <p:nvPr>
            <p:ph idx="1"/>
          </p:nvPr>
        </p:nvSpPr>
        <p:spPr/>
        <p:txBody>
          <a:bodyPr>
            <a:normAutofit fontScale="55000" lnSpcReduction="20000"/>
          </a:bodyPr>
          <a:lstStyle/>
          <a:p>
            <a:pPr lvl="0"/>
            <a:r>
              <a:rPr lang="ka-GE" dirty="0" smtClean="0"/>
              <a:t>სააგენტოს გააჩნია ფართო პორტფოლიო, რომელიიც მოიცავს რამდენიმე კომპონენტს, დასაქმების მომსახურების ჩათვლით. სააგენტოს მომსახურების შემდგომი მოდერნიზების მიზნით, ანუ იმისათვის, რომ იგი გახდეს უფრო კომპლექსური, ეფექტური და ფინანსურად გამჭვირვალე, მტკიცე რეკომენდაციაა, რომ გაერთიანდეს </a:t>
            </a:r>
            <a:r>
              <a:rPr lang="ka-GE" b="1" dirty="0" smtClean="0"/>
              <a:t>სააგენტოს მთლიანი </a:t>
            </a:r>
            <a:r>
              <a:rPr lang="en-GB" b="1" dirty="0" smtClean="0"/>
              <a:t>IT</a:t>
            </a:r>
            <a:r>
              <a:rPr lang="ka-GE" b="1" dirty="0" smtClean="0"/>
              <a:t> სისტემა </a:t>
            </a:r>
            <a:r>
              <a:rPr lang="ka-GE" dirty="0" smtClean="0"/>
              <a:t>და მოხდეს მისი გამოყენება ეფექტური ინსტრუმენტის სახით, ყველა მოქალაქისათვის კომპლექსური, ეფექტური, დროული და ხარჯების თვალსაზრისით ეფექტური მომსახურების მიწოდების მიზნით</a:t>
            </a:r>
            <a:r>
              <a:rPr lang="en-GB" dirty="0" smtClean="0"/>
              <a:t>:</a:t>
            </a:r>
            <a:endParaRPr lang="en-US" dirty="0"/>
          </a:p>
          <a:p>
            <a:pPr lvl="1"/>
            <a:r>
              <a:rPr lang="en-GB" dirty="0" err="1" smtClean="0"/>
              <a:t>WorkNet</a:t>
            </a:r>
            <a:r>
              <a:rPr lang="ka-GE" dirty="0" smtClean="0"/>
              <a:t>-ის მოდერნიზებისა და ოპტიმიზაციის უზრუნველყოფა, სამუშაოს შეთანხმებული აღწერილობის შესაბამისად, კომპონენტი 3</a:t>
            </a:r>
            <a:endParaRPr lang="en-US" dirty="0"/>
          </a:p>
          <a:p>
            <a:pPr lvl="1"/>
            <a:r>
              <a:rPr lang="ka-GE" dirty="0" smtClean="0"/>
              <a:t>სააგენტოს ცენტრალური </a:t>
            </a:r>
            <a:r>
              <a:rPr lang="en-GB" dirty="0" smtClean="0"/>
              <a:t>IT</a:t>
            </a:r>
            <a:r>
              <a:rPr lang="ka-GE" dirty="0" smtClean="0"/>
              <a:t> სისტემის შესაძლო განვითარებისა და ინტეგრირების უზრუნველყოფა, გაერთიანებული, თანამედროვე </a:t>
            </a:r>
            <a:r>
              <a:rPr lang="en-GB" dirty="0"/>
              <a:t>IT</a:t>
            </a:r>
            <a:r>
              <a:rPr lang="ka-GE" dirty="0"/>
              <a:t> </a:t>
            </a:r>
            <a:r>
              <a:rPr lang="ka-GE" dirty="0" smtClean="0"/>
              <a:t>სისტემის სახით, რომელშიც ინტეგრირებულია სამუშაოს მაძიებელთა/უმუშევართა სახელმწიფო მხარდაჭერა (ფინანსური და არაფინანსური), სოციალური შემწეობა, ჯანდაცვის შემწეობა და ა. შ. მოქალაქეთათვის, სახელმწიფოს, მაგრამ ასევე თვითმმართველობის სტრუქტურების მხრიდან, რათა უზრუნველყოფილი იყოს ყველა სახელმწიფო შემწეობის მკაფიო და კომპლექსური მტკიცებულება - ფინანსურის და არაფინანსურის, რაზეც პასუხისმგებელია სააგენტო. </a:t>
            </a:r>
            <a:endParaRPr lang="en-US" dirty="0"/>
          </a:p>
          <a:p>
            <a:endParaRPr lang="en-US" dirty="0"/>
          </a:p>
        </p:txBody>
      </p:sp>
    </p:spTree>
    <p:extLst>
      <p:ext uri="{BB962C8B-B14F-4D97-AF65-F5344CB8AC3E}">
        <p14:creationId xmlns:p14="http://schemas.microsoft.com/office/powerpoint/2010/main" val="1870170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#3-4-5</a:t>
            </a:r>
            <a:endParaRPr lang="en-US" dirty="0"/>
          </a:p>
        </p:txBody>
      </p:sp>
      <p:sp>
        <p:nvSpPr>
          <p:cNvPr id="3" name="Content Placeholder 2"/>
          <p:cNvSpPr>
            <a:spLocks noGrp="1"/>
          </p:cNvSpPr>
          <p:nvPr>
            <p:ph idx="1"/>
          </p:nvPr>
        </p:nvSpPr>
        <p:spPr/>
        <p:txBody>
          <a:bodyPr>
            <a:normAutofit fontScale="47500" lnSpcReduction="20000"/>
          </a:bodyPr>
          <a:lstStyle/>
          <a:p>
            <a:pPr lvl="0"/>
            <a:r>
              <a:rPr lang="ka-GE" dirty="0" smtClean="0"/>
              <a:t>როდესაც ქვეყანაში მოხდება დასაქმების ხელშეწყობის სამსახურის რეორგანიზაცია, უნდა შეიქმნას ასევე </a:t>
            </a:r>
            <a:r>
              <a:rPr lang="ka-GE" b="1" dirty="0" smtClean="0"/>
              <a:t>სტატისტიკური ანალიზის ძლიერი და კომპეტენტური ერთეული, </a:t>
            </a:r>
            <a:r>
              <a:rPr lang="ka-GE" dirty="0" smtClean="0"/>
              <a:t>რატა მოხდეს აქტიური შრომის ბაზრის და დასაქმების სახელმწიფო სამსახურთან დაკავშირებულ პოლიტიკაზე თვალყურის მიდევნება და მისი გაზომვა. </a:t>
            </a:r>
          </a:p>
          <a:p>
            <a:pPr lvl="0"/>
            <a:r>
              <a:rPr lang="ka-GE" dirty="0" smtClean="0"/>
              <a:t>შენარჩუნდეს და განვითარდეს პროფესიული კონტაქტები, რომლებიც დამყარდა ექსპერტებთან სამი წევრი ქვეყნიდან - სლოვაკეთი, უნგრეთი, ჩეხეთის რესპუბლიკა, გამოცდილების შემდგომი გაცვლის და დასაქმების მომსახურების მიწოდების სფეროში „ნოუ-ჰაუს“ გადაცემის მიზნით. </a:t>
            </a:r>
            <a:r>
              <a:rPr lang="ka-GE" b="1" dirty="0" smtClean="0"/>
              <a:t>ინსტიტუციონალური პარტნიორობის გაძლიერება </a:t>
            </a:r>
            <a:r>
              <a:rPr lang="ka-GE" dirty="0" smtClean="0"/>
              <a:t>დაძმობილების პროექტის მონაწილე სახელისუფლებო სტრუქტურებს შორის. </a:t>
            </a:r>
            <a:endParaRPr lang="en-US" dirty="0"/>
          </a:p>
          <a:p>
            <a:pPr lvl="0"/>
            <a:r>
              <a:rPr lang="ka-GE" dirty="0" smtClean="0"/>
              <a:t>რეკომენდირებულია, რომ სააგენტოს/დეპარტამენტის მენეჯმენტმა </a:t>
            </a:r>
            <a:r>
              <a:rPr lang="ka-GE" b="1" dirty="0" smtClean="0"/>
              <a:t>გააძლიეროს კომუნიკაცია და თანამშრომლობა ევროკავშირის დელეგაციასთან, </a:t>
            </a:r>
            <a:r>
              <a:rPr lang="ka-GE" dirty="0" smtClean="0"/>
              <a:t>როგორც ერთ-ერთ უმთავრეს დონორთან, მაგრამ ასევე სხვა დონორებთან, რომლებიც მუშაობენ ქვეყანაში და უზრუნველყოფენ საქართველოს მხარდაჭერას, ფინანსური დახმარების ჩათვლით. სააგენტოს/დეპარტამენტის რეალური საჭიროებების საფუძველზე, დასაქმების კომპონენტის, მაგრამ ასევე სხვა კომპონენტების ფარგლებში (ბავშვებზე ზრუნვა, ჯანდაცვა, სოციალური შემწეობა, პენსია და ა. შ.), სააგენტომ უნდა თანდათან დააკმაყოფილოს ამგვარი საჭიროებები და მოახდინოს ფოკუსირება დადებითი, მდგრადი შედეგების მიღწევაზე. ამ კუთხით შესაძლებელია ასევე განვითარებასთან დაკავშირებული ორმხრივი დახმარების გამოყენება სლოვაკეთთან, უნგრეთთან და ჩეხეთის რესპუბლიკასთან და ასევე სხვა დონორებთან - ნორვეგია, გერმანია, </a:t>
            </a:r>
            <a:r>
              <a:rPr lang="en-GB" dirty="0" smtClean="0"/>
              <a:t>USAID</a:t>
            </a:r>
            <a:r>
              <a:rPr lang="en-GB" dirty="0"/>
              <a:t>, UNDP, </a:t>
            </a:r>
            <a:r>
              <a:rPr lang="ka-GE" dirty="0" smtClean="0"/>
              <a:t>და ა. შ. </a:t>
            </a:r>
            <a:r>
              <a:rPr lang="en-GB" dirty="0" smtClean="0"/>
              <a:t> </a:t>
            </a:r>
            <a:endParaRPr lang="en-US" dirty="0"/>
          </a:p>
          <a:p>
            <a:endParaRPr lang="en-US" dirty="0"/>
          </a:p>
        </p:txBody>
      </p:sp>
    </p:spTree>
    <p:extLst>
      <p:ext uri="{BB962C8B-B14F-4D97-AF65-F5344CB8AC3E}">
        <p14:creationId xmlns:p14="http://schemas.microsoft.com/office/powerpoint/2010/main" val="1559377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#6-7-8</a:t>
            </a:r>
            <a:endParaRPr lang="en-US" dirty="0"/>
          </a:p>
        </p:txBody>
      </p:sp>
      <p:sp>
        <p:nvSpPr>
          <p:cNvPr id="3" name="Content Placeholder 2"/>
          <p:cNvSpPr>
            <a:spLocks noGrp="1"/>
          </p:cNvSpPr>
          <p:nvPr>
            <p:ph idx="1"/>
          </p:nvPr>
        </p:nvSpPr>
        <p:spPr/>
        <p:txBody>
          <a:bodyPr>
            <a:normAutofit fontScale="47500" lnSpcReduction="20000"/>
          </a:bodyPr>
          <a:lstStyle/>
          <a:p>
            <a:pPr lvl="0"/>
            <a:r>
              <a:rPr lang="ka-GE" dirty="0" smtClean="0"/>
              <a:t>რეკომენდირებულია, რომ სააგენტოს/დეპარტამენტის მენეჯმენტმა რეგულარულად მოიძიოს შესაძლო მხარდაჭერა, რომელიც შეიძლება გაეწიოს </a:t>
            </a:r>
            <a:r>
              <a:rPr lang="ka-GE" b="1" dirty="0" smtClean="0"/>
              <a:t>ახალგაზრდა თანამშრომლებს, </a:t>
            </a:r>
            <a:r>
              <a:rPr lang="ka-GE" dirty="0" smtClean="0"/>
              <a:t>მაგ. სტაჟირების შესაძლებლობები, სპეციალიზებული სასწავლო ვიზიტევი და ა. შ. რომლებიც ფოკუსირებულია დასაქმების სახელმწიფო სამსახურის საკითხებზე (ასევე კომბინირებულ საკითხებზე - დასაქმების მომსახურება-სოციალური და ა. შ.), რაც შეიძლება დაფინანსდეს საერთაშორისო დონორთა მიერ ან საგანგებო საერთაშორისო/ევროკავშირის პროგრამების ფარგლებში და შესაბამისად მოხდეს ახალგაზრდა თანამშრომელთა მოტივირება, რომ გააძლიერონ ცოდნის ბაზა და პროფესიული კარიერა, უკეთ შეასრულონ საკუთარი ყოველდღიური მოვალეობები, დარჩნენ სააგენტოში/დეპარტამენტში და შეასრულონ პოზიტიური ცვლილებების ძრავის როლი. </a:t>
            </a:r>
            <a:endParaRPr lang="en-US" dirty="0"/>
          </a:p>
          <a:p>
            <a:pPr lvl="0"/>
            <a:r>
              <a:rPr lang="ka-GE" b="1" dirty="0" smtClean="0"/>
              <a:t>ყველა შემუშავებული ტრენინგის მასალების </a:t>
            </a:r>
            <a:r>
              <a:rPr lang="ka-GE" dirty="0" smtClean="0"/>
              <a:t>და </a:t>
            </a:r>
            <a:r>
              <a:rPr lang="en-GB" dirty="0" smtClean="0"/>
              <a:t>Moodle</a:t>
            </a:r>
            <a:r>
              <a:rPr lang="ka-GE" dirty="0" smtClean="0"/>
              <a:t> ტრენინგის პლატფორმის (პრეზენტაციები, დოკუმენტები, სახელმძღვანელოები და ა. შ.) </a:t>
            </a:r>
            <a:r>
              <a:rPr lang="ka-GE" dirty="0"/>
              <a:t>შემდგომი და უფრო ფართო </a:t>
            </a:r>
            <a:r>
              <a:rPr lang="ka-GE" b="1" dirty="0" smtClean="0"/>
              <a:t>გამოყენების </a:t>
            </a:r>
            <a:r>
              <a:rPr lang="ka-GE" dirty="0" smtClean="0"/>
              <a:t>უზრუნველყოფა, დასაქმების სახელმწიფო სისტემის ფარგლებში ადამიანური რესურსების შესაძლებლობების გაუმჯობესების მიზნით. დატრენინგებულ ტრენერთა მხარდაჭერის და გამოყენების უზრუნველყოფა, მომსახურების ახალი მოდელის ქვეყნის მასშტაბით დანერგვის მიზნით. </a:t>
            </a:r>
            <a:endParaRPr lang="en-US" dirty="0"/>
          </a:p>
          <a:p>
            <a:pPr lvl="0"/>
            <a:r>
              <a:rPr lang="ka-GE" b="1" dirty="0" smtClean="0"/>
              <a:t>ფოკუსირება შედეგების მდგრადობაზე: </a:t>
            </a:r>
            <a:r>
              <a:rPr lang="ka-GE" dirty="0" smtClean="0"/>
              <a:t>სააგენტოს/დეპარტამენტის პოტენციალის გაუმჯობესება და შედეგების მდგრადობის სამუშაო ჯგუფის მიერ შეთანხმებული ნაბიჯების განხორციელების გაგრძელება, პროექტის შემდეგ</a:t>
            </a:r>
            <a:r>
              <a:rPr lang="ka-GE" smtClean="0"/>
              <a:t>. </a:t>
            </a:r>
            <a:endParaRPr lang="en-US" dirty="0"/>
          </a:p>
          <a:p>
            <a:endParaRPr lang="en-US" dirty="0"/>
          </a:p>
        </p:txBody>
      </p:sp>
    </p:spTree>
    <p:extLst>
      <p:ext uri="{BB962C8B-B14F-4D97-AF65-F5344CB8AC3E}">
        <p14:creationId xmlns:p14="http://schemas.microsoft.com/office/powerpoint/2010/main" val="3101355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TotalTime>
  <Words>895</Words>
  <Application>Microsoft Office PowerPoint</Application>
  <PresentationFormat>On-screen Show (4:3)</PresentationFormat>
  <Paragraphs>24</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Office-téma</vt:lpstr>
      <vt:lpstr>საბოლოო ანგარიშის სამუშაო ვერსიის განხილვა – რეკომენდაციები    (აგვისტო 2015 – იანვარი 2017)  ევროკავშირის დაძმობილების პროექტი „დასაქმების ხელშეწყობის სამსახურის შესაძლებლობების განვითარება საქართველოში“    </vt:lpstr>
      <vt:lpstr>მთავარი დასკვნა  </vt:lpstr>
      <vt:lpstr>2თ – რეკომენდაციები: მიღებული ცოდნა #1 </vt:lpstr>
      <vt:lpstr>#2 </vt:lpstr>
      <vt:lpstr>#3-4-5</vt:lpstr>
      <vt:lpstr>#6-7-8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INTERIM QUARTERLY REPORT Report of the Resident Twining Advisor    EU Twinning Project “Capacity Building of the Employment Support Services of Georgia”</dc:title>
  <dc:creator>Borbély-Pecze Tibor Bors Dr.</dc:creator>
  <cp:lastModifiedBy>Tibor</cp:lastModifiedBy>
  <cp:revision>86</cp:revision>
  <cp:lastPrinted>2015-11-16T10:00:17Z</cp:lastPrinted>
  <dcterms:created xsi:type="dcterms:W3CDTF">2015-11-10T17:11:11Z</dcterms:created>
  <dcterms:modified xsi:type="dcterms:W3CDTF">2017-01-26T09:41:07Z</dcterms:modified>
</cp:coreProperties>
</file>